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4" r:id="rId3"/>
    <p:sldId id="27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6" r:id="rId21"/>
    <p:sldId id="277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7931BB-BE5C-4BE0-BE02-8AA8BB9FD35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9FAAFA7-734C-495E-B509-993085B10D5B}">
      <dgm:prSet/>
      <dgm:spPr/>
      <dgm:t>
        <a:bodyPr/>
        <a:lstStyle/>
        <a:p>
          <a:r>
            <a:rPr lang="es-ES"/>
            <a:t>Para mí, la investigación de operaciones es fundamental porque nos ayuda a tomar mejores decisiones usando métodos analíticos. Y para eso, necesitamos herramientas que nos hagan la vida más fácil al modelar y analizar situaciones complejas. Por eso, GeoGebra, PomQM y RStudio son indispensables.</a:t>
          </a:r>
          <a:endParaRPr lang="en-US"/>
        </a:p>
      </dgm:t>
    </dgm:pt>
    <dgm:pt modelId="{E99A8ABA-1143-4FAC-848D-B8FF2E08EBD1}" type="parTrans" cxnId="{22A87280-BA23-4FE1-A166-8779362B6AA6}">
      <dgm:prSet/>
      <dgm:spPr/>
      <dgm:t>
        <a:bodyPr/>
        <a:lstStyle/>
        <a:p>
          <a:endParaRPr lang="en-US"/>
        </a:p>
      </dgm:t>
    </dgm:pt>
    <dgm:pt modelId="{930BA8D3-3A9D-49E2-A7DC-1670CE19C7E7}" type="sibTrans" cxnId="{22A87280-BA23-4FE1-A166-8779362B6AA6}">
      <dgm:prSet/>
      <dgm:spPr/>
      <dgm:t>
        <a:bodyPr/>
        <a:lstStyle/>
        <a:p>
          <a:endParaRPr lang="en-US"/>
        </a:p>
      </dgm:t>
    </dgm:pt>
    <dgm:pt modelId="{E4B1B95D-4A14-4312-843D-CDB92AC42FA1}">
      <dgm:prSet/>
      <dgm:spPr/>
      <dgm:t>
        <a:bodyPr/>
        <a:lstStyle/>
        <a:p>
          <a:r>
            <a:rPr lang="es-ES"/>
            <a:t>GeoGebra: Me permite ver y entender las relaciones matemáticas, lo cual es súper útil para los modelos que usamos en investigación de operaciones, como la programación lineal.</a:t>
          </a:r>
          <a:endParaRPr lang="en-US"/>
        </a:p>
      </dgm:t>
    </dgm:pt>
    <dgm:pt modelId="{7265724B-92FF-4EB1-A015-D9F9CBFE8A20}" type="parTrans" cxnId="{2E7FB984-4928-475E-A43F-D3E3ED2BA82B}">
      <dgm:prSet/>
      <dgm:spPr/>
      <dgm:t>
        <a:bodyPr/>
        <a:lstStyle/>
        <a:p>
          <a:endParaRPr lang="en-US"/>
        </a:p>
      </dgm:t>
    </dgm:pt>
    <dgm:pt modelId="{3E5BA802-B0CF-4142-A44B-895F2151E135}" type="sibTrans" cxnId="{2E7FB984-4928-475E-A43F-D3E3ED2BA82B}">
      <dgm:prSet/>
      <dgm:spPr/>
      <dgm:t>
        <a:bodyPr/>
        <a:lstStyle/>
        <a:p>
          <a:endParaRPr lang="en-US"/>
        </a:p>
      </dgm:t>
    </dgm:pt>
    <dgm:pt modelId="{B86DC967-B751-44D2-A05D-884678B78766}">
      <dgm:prSet/>
      <dgm:spPr/>
      <dgm:t>
        <a:bodyPr/>
        <a:lstStyle/>
        <a:p>
          <a:r>
            <a:rPr lang="es-ES"/>
            <a:t>PomQM: Está diseñado justo para los problemas que enfrentamos en la materia: inventarios, planeación de producción, colas, etc. Con él, aplicar la teoría a casos reales es mucho más rápido.</a:t>
          </a:r>
          <a:endParaRPr lang="en-US"/>
        </a:p>
      </dgm:t>
    </dgm:pt>
    <dgm:pt modelId="{E6D5549A-35D2-415A-9AD3-C9A8A27B162D}" type="parTrans" cxnId="{70897D02-759A-411E-9765-EAC85D7223EF}">
      <dgm:prSet/>
      <dgm:spPr/>
      <dgm:t>
        <a:bodyPr/>
        <a:lstStyle/>
        <a:p>
          <a:endParaRPr lang="en-US"/>
        </a:p>
      </dgm:t>
    </dgm:pt>
    <dgm:pt modelId="{ECD93A70-BAAF-4CF1-A85E-7B1D35ECFAE6}" type="sibTrans" cxnId="{70897D02-759A-411E-9765-EAC85D7223EF}">
      <dgm:prSet/>
      <dgm:spPr/>
      <dgm:t>
        <a:bodyPr/>
        <a:lstStyle/>
        <a:p>
          <a:endParaRPr lang="en-US"/>
        </a:p>
      </dgm:t>
    </dgm:pt>
    <dgm:pt modelId="{E9FE252D-F42B-4942-9D90-3662081E57CA}">
      <dgm:prSet/>
      <dgm:spPr/>
      <dgm:t>
        <a:bodyPr/>
        <a:lstStyle/>
        <a:p>
          <a:r>
            <a:rPr lang="es-ES"/>
            <a:t>RStudio y R:Son mi plataforma para el análisis estadístico, crear modelos predictivos y visualizar datos. Esto es crucial para interpretar los resultados de mis modelos, ver qué pasa si cambio algo y comunicar mis hallazgos de forma clara.</a:t>
          </a:r>
          <a:endParaRPr lang="en-US"/>
        </a:p>
      </dgm:t>
    </dgm:pt>
    <dgm:pt modelId="{795C4EE6-78F5-4547-8672-C732290C8CE5}" type="parTrans" cxnId="{AA5ED428-B64E-4C2E-9D68-344E5860067F}">
      <dgm:prSet/>
      <dgm:spPr/>
      <dgm:t>
        <a:bodyPr/>
        <a:lstStyle/>
        <a:p>
          <a:endParaRPr lang="en-US"/>
        </a:p>
      </dgm:t>
    </dgm:pt>
    <dgm:pt modelId="{42EA84CB-E2D0-4F94-860E-70ED05EDD4B5}" type="sibTrans" cxnId="{AA5ED428-B64E-4C2E-9D68-344E5860067F}">
      <dgm:prSet/>
      <dgm:spPr/>
      <dgm:t>
        <a:bodyPr/>
        <a:lstStyle/>
        <a:p>
          <a:endParaRPr lang="en-US"/>
        </a:p>
      </dgm:t>
    </dgm:pt>
    <dgm:pt modelId="{FF9F8873-10A4-4281-BF4E-D3280383FEDB}">
      <dgm:prSet/>
      <dgm:spPr/>
      <dgm:t>
        <a:bodyPr/>
        <a:lstStyle/>
        <a:p>
          <a:r>
            <a:rPr lang="es-ES"/>
            <a:t>Instalar y configurar bien estas herramientas es el primer paso para aprovecharlas al máximo. Con este reporte, quiero que sea sencillo para cualquiera que, como yo, quiera mejorar sus habilidades para analizar y resolver problemas en investigación de operaciones.</a:t>
          </a:r>
          <a:endParaRPr lang="en-US"/>
        </a:p>
      </dgm:t>
    </dgm:pt>
    <dgm:pt modelId="{9074E380-4208-4551-8507-C73BE04C0426}" type="parTrans" cxnId="{4A6DA0AB-F234-421A-A09A-11A6B0AD66AA}">
      <dgm:prSet/>
      <dgm:spPr/>
      <dgm:t>
        <a:bodyPr/>
        <a:lstStyle/>
        <a:p>
          <a:endParaRPr lang="en-US"/>
        </a:p>
      </dgm:t>
    </dgm:pt>
    <dgm:pt modelId="{CE2591C4-4B9E-43E9-AD29-FA8813992572}" type="sibTrans" cxnId="{4A6DA0AB-F234-421A-A09A-11A6B0AD66AA}">
      <dgm:prSet/>
      <dgm:spPr/>
      <dgm:t>
        <a:bodyPr/>
        <a:lstStyle/>
        <a:p>
          <a:endParaRPr lang="en-US"/>
        </a:p>
      </dgm:t>
    </dgm:pt>
    <dgm:pt modelId="{9CD8FE67-2064-421B-BE63-56A2CE7D980B}" type="pres">
      <dgm:prSet presAssocID="{447931BB-BE5C-4BE0-BE02-8AA8BB9FD35C}" presName="root" presStyleCnt="0">
        <dgm:presLayoutVars>
          <dgm:dir/>
          <dgm:resizeHandles val="exact"/>
        </dgm:presLayoutVars>
      </dgm:prSet>
      <dgm:spPr/>
    </dgm:pt>
    <dgm:pt modelId="{A3B67587-2B9C-46E7-9AFD-4275C230AE30}" type="pres">
      <dgm:prSet presAssocID="{B9FAAFA7-734C-495E-B509-993085B10D5B}" presName="compNode" presStyleCnt="0"/>
      <dgm:spPr/>
    </dgm:pt>
    <dgm:pt modelId="{52B3ECC4-6CB2-4D01-8022-E3FB80377EDF}" type="pres">
      <dgm:prSet presAssocID="{B9FAAFA7-734C-495E-B509-993085B10D5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2BA0557-0528-4200-9B8B-DAA319AE171F}" type="pres">
      <dgm:prSet presAssocID="{B9FAAFA7-734C-495E-B509-993085B10D5B}" presName="spaceRect" presStyleCnt="0"/>
      <dgm:spPr/>
    </dgm:pt>
    <dgm:pt modelId="{5CB96252-5727-4029-8958-EF430ADD30D3}" type="pres">
      <dgm:prSet presAssocID="{B9FAAFA7-734C-495E-B509-993085B10D5B}" presName="textRect" presStyleLbl="revTx" presStyleIdx="0" presStyleCnt="5">
        <dgm:presLayoutVars>
          <dgm:chMax val="1"/>
          <dgm:chPref val="1"/>
        </dgm:presLayoutVars>
      </dgm:prSet>
      <dgm:spPr/>
    </dgm:pt>
    <dgm:pt modelId="{FE205E08-E9F1-4142-AC9D-9BED2CA79A33}" type="pres">
      <dgm:prSet presAssocID="{930BA8D3-3A9D-49E2-A7DC-1670CE19C7E7}" presName="sibTrans" presStyleCnt="0"/>
      <dgm:spPr/>
    </dgm:pt>
    <dgm:pt modelId="{8C73B9C0-4823-4C79-AFB6-E4D9B4B3B8D6}" type="pres">
      <dgm:prSet presAssocID="{E4B1B95D-4A14-4312-843D-CDB92AC42FA1}" presName="compNode" presStyleCnt="0"/>
      <dgm:spPr/>
    </dgm:pt>
    <dgm:pt modelId="{4B42B7F5-2393-4639-B6F1-7493DE8BDEB6}" type="pres">
      <dgm:prSet presAssocID="{E4B1B95D-4A14-4312-843D-CDB92AC42FA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dora"/>
        </a:ext>
      </dgm:extLst>
    </dgm:pt>
    <dgm:pt modelId="{BD327D19-D609-4FB2-820C-BCAFF04CD445}" type="pres">
      <dgm:prSet presAssocID="{E4B1B95D-4A14-4312-843D-CDB92AC42FA1}" presName="spaceRect" presStyleCnt="0"/>
      <dgm:spPr/>
    </dgm:pt>
    <dgm:pt modelId="{A4F71BB3-C802-4C71-8763-8B44DC7EDA4F}" type="pres">
      <dgm:prSet presAssocID="{E4B1B95D-4A14-4312-843D-CDB92AC42FA1}" presName="textRect" presStyleLbl="revTx" presStyleIdx="1" presStyleCnt="5">
        <dgm:presLayoutVars>
          <dgm:chMax val="1"/>
          <dgm:chPref val="1"/>
        </dgm:presLayoutVars>
      </dgm:prSet>
      <dgm:spPr/>
    </dgm:pt>
    <dgm:pt modelId="{E9E127AB-76AF-441C-816C-97665FA814D5}" type="pres">
      <dgm:prSet presAssocID="{3E5BA802-B0CF-4142-A44B-895F2151E135}" presName="sibTrans" presStyleCnt="0"/>
      <dgm:spPr/>
    </dgm:pt>
    <dgm:pt modelId="{8A8F91FF-BF71-455D-AD57-6F6D2759F200}" type="pres">
      <dgm:prSet presAssocID="{B86DC967-B751-44D2-A05D-884678B78766}" presName="compNode" presStyleCnt="0"/>
      <dgm:spPr/>
    </dgm:pt>
    <dgm:pt modelId="{7BA52725-8BFE-4921-8E76-471EC056A515}" type="pres">
      <dgm:prSet presAssocID="{B86DC967-B751-44D2-A05D-884678B7876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ábrica"/>
        </a:ext>
      </dgm:extLst>
    </dgm:pt>
    <dgm:pt modelId="{A8F0F8FD-113C-4DF6-B866-04DFC118DD06}" type="pres">
      <dgm:prSet presAssocID="{B86DC967-B751-44D2-A05D-884678B78766}" presName="spaceRect" presStyleCnt="0"/>
      <dgm:spPr/>
    </dgm:pt>
    <dgm:pt modelId="{BD3085BD-794D-4133-9A4F-CD8232B1E676}" type="pres">
      <dgm:prSet presAssocID="{B86DC967-B751-44D2-A05D-884678B78766}" presName="textRect" presStyleLbl="revTx" presStyleIdx="2" presStyleCnt="5">
        <dgm:presLayoutVars>
          <dgm:chMax val="1"/>
          <dgm:chPref val="1"/>
        </dgm:presLayoutVars>
      </dgm:prSet>
      <dgm:spPr/>
    </dgm:pt>
    <dgm:pt modelId="{1D6708D9-273D-4368-9500-8B70CE973FF8}" type="pres">
      <dgm:prSet presAssocID="{ECD93A70-BAAF-4CF1-A85E-7B1D35ECFAE6}" presName="sibTrans" presStyleCnt="0"/>
      <dgm:spPr/>
    </dgm:pt>
    <dgm:pt modelId="{95544C82-BB38-484F-8222-8B6D486339FD}" type="pres">
      <dgm:prSet presAssocID="{E9FE252D-F42B-4942-9D90-3662081E57CA}" presName="compNode" presStyleCnt="0"/>
      <dgm:spPr/>
    </dgm:pt>
    <dgm:pt modelId="{FFD87D22-17B8-463B-9BAD-806C77E13D9F}" type="pres">
      <dgm:prSet presAssocID="{E9FE252D-F42B-4942-9D90-3662081E57C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59ED2E23-4A30-4AF0-8DAC-15F72E48790F}" type="pres">
      <dgm:prSet presAssocID="{E9FE252D-F42B-4942-9D90-3662081E57CA}" presName="spaceRect" presStyleCnt="0"/>
      <dgm:spPr/>
    </dgm:pt>
    <dgm:pt modelId="{B79E3ADB-73F3-4C58-B8F5-CE5E01A687D0}" type="pres">
      <dgm:prSet presAssocID="{E9FE252D-F42B-4942-9D90-3662081E57CA}" presName="textRect" presStyleLbl="revTx" presStyleIdx="3" presStyleCnt="5">
        <dgm:presLayoutVars>
          <dgm:chMax val="1"/>
          <dgm:chPref val="1"/>
        </dgm:presLayoutVars>
      </dgm:prSet>
      <dgm:spPr/>
    </dgm:pt>
    <dgm:pt modelId="{FDAF313F-661F-4033-BD6A-997880A154A7}" type="pres">
      <dgm:prSet presAssocID="{42EA84CB-E2D0-4F94-860E-70ED05EDD4B5}" presName="sibTrans" presStyleCnt="0"/>
      <dgm:spPr/>
    </dgm:pt>
    <dgm:pt modelId="{694C545A-B9AD-4577-8054-76573D01FBF9}" type="pres">
      <dgm:prSet presAssocID="{FF9F8873-10A4-4281-BF4E-D3280383FEDB}" presName="compNode" presStyleCnt="0"/>
      <dgm:spPr/>
    </dgm:pt>
    <dgm:pt modelId="{0781AACE-73AC-4225-BE36-C2B6A3A1F8AC}" type="pres">
      <dgm:prSet presAssocID="{FF9F8873-10A4-4281-BF4E-D3280383FED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rramientas"/>
        </a:ext>
      </dgm:extLst>
    </dgm:pt>
    <dgm:pt modelId="{0F0DBED4-EA0F-4DC7-90E3-789A8450B8EB}" type="pres">
      <dgm:prSet presAssocID="{FF9F8873-10A4-4281-BF4E-D3280383FEDB}" presName="spaceRect" presStyleCnt="0"/>
      <dgm:spPr/>
    </dgm:pt>
    <dgm:pt modelId="{336DF6AE-4016-450C-A6E2-5D97FF60127C}" type="pres">
      <dgm:prSet presAssocID="{FF9F8873-10A4-4281-BF4E-D3280383FED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0897D02-759A-411E-9765-EAC85D7223EF}" srcId="{447931BB-BE5C-4BE0-BE02-8AA8BB9FD35C}" destId="{B86DC967-B751-44D2-A05D-884678B78766}" srcOrd="2" destOrd="0" parTransId="{E6D5549A-35D2-415A-9AD3-C9A8A27B162D}" sibTransId="{ECD93A70-BAAF-4CF1-A85E-7B1D35ECFAE6}"/>
    <dgm:cxn modelId="{AA5ED428-B64E-4C2E-9D68-344E5860067F}" srcId="{447931BB-BE5C-4BE0-BE02-8AA8BB9FD35C}" destId="{E9FE252D-F42B-4942-9D90-3662081E57CA}" srcOrd="3" destOrd="0" parTransId="{795C4EE6-78F5-4547-8672-C732290C8CE5}" sibTransId="{42EA84CB-E2D0-4F94-860E-70ED05EDD4B5}"/>
    <dgm:cxn modelId="{47A6B135-3B09-4586-B36A-8858462CD4F1}" type="presOf" srcId="{FF9F8873-10A4-4281-BF4E-D3280383FEDB}" destId="{336DF6AE-4016-450C-A6E2-5D97FF60127C}" srcOrd="0" destOrd="0" presId="urn:microsoft.com/office/officeart/2018/2/layout/IconLabelList"/>
    <dgm:cxn modelId="{58DA8069-ABEA-4E8A-8C80-AA0E4E39BE6A}" type="presOf" srcId="{E4B1B95D-4A14-4312-843D-CDB92AC42FA1}" destId="{A4F71BB3-C802-4C71-8763-8B44DC7EDA4F}" srcOrd="0" destOrd="0" presId="urn:microsoft.com/office/officeart/2018/2/layout/IconLabelList"/>
    <dgm:cxn modelId="{22A87280-BA23-4FE1-A166-8779362B6AA6}" srcId="{447931BB-BE5C-4BE0-BE02-8AA8BB9FD35C}" destId="{B9FAAFA7-734C-495E-B509-993085B10D5B}" srcOrd="0" destOrd="0" parTransId="{E99A8ABA-1143-4FAC-848D-B8FF2E08EBD1}" sibTransId="{930BA8D3-3A9D-49E2-A7DC-1670CE19C7E7}"/>
    <dgm:cxn modelId="{2E7FB984-4928-475E-A43F-D3E3ED2BA82B}" srcId="{447931BB-BE5C-4BE0-BE02-8AA8BB9FD35C}" destId="{E4B1B95D-4A14-4312-843D-CDB92AC42FA1}" srcOrd="1" destOrd="0" parTransId="{7265724B-92FF-4EB1-A015-D9F9CBFE8A20}" sibTransId="{3E5BA802-B0CF-4142-A44B-895F2151E135}"/>
    <dgm:cxn modelId="{4A6DA0AB-F234-421A-A09A-11A6B0AD66AA}" srcId="{447931BB-BE5C-4BE0-BE02-8AA8BB9FD35C}" destId="{FF9F8873-10A4-4281-BF4E-D3280383FEDB}" srcOrd="4" destOrd="0" parTransId="{9074E380-4208-4551-8507-C73BE04C0426}" sibTransId="{CE2591C4-4B9E-43E9-AD29-FA8813992572}"/>
    <dgm:cxn modelId="{97B485AF-437C-4B43-9114-F3B2440643E2}" type="presOf" srcId="{B86DC967-B751-44D2-A05D-884678B78766}" destId="{BD3085BD-794D-4133-9A4F-CD8232B1E676}" srcOrd="0" destOrd="0" presId="urn:microsoft.com/office/officeart/2018/2/layout/IconLabelList"/>
    <dgm:cxn modelId="{61C38BB7-7732-4520-AFF4-25AB72777444}" type="presOf" srcId="{E9FE252D-F42B-4942-9D90-3662081E57CA}" destId="{B79E3ADB-73F3-4C58-B8F5-CE5E01A687D0}" srcOrd="0" destOrd="0" presId="urn:microsoft.com/office/officeart/2018/2/layout/IconLabelList"/>
    <dgm:cxn modelId="{6DD496D4-DBA5-43BC-A2E1-6F7FC3079F33}" type="presOf" srcId="{B9FAAFA7-734C-495E-B509-993085B10D5B}" destId="{5CB96252-5727-4029-8958-EF430ADD30D3}" srcOrd="0" destOrd="0" presId="urn:microsoft.com/office/officeart/2018/2/layout/IconLabelList"/>
    <dgm:cxn modelId="{5C2D89DA-3E37-429F-87C6-A97EE1DAE2AA}" type="presOf" srcId="{447931BB-BE5C-4BE0-BE02-8AA8BB9FD35C}" destId="{9CD8FE67-2064-421B-BE63-56A2CE7D980B}" srcOrd="0" destOrd="0" presId="urn:microsoft.com/office/officeart/2018/2/layout/IconLabelList"/>
    <dgm:cxn modelId="{2F98E3CE-D114-4226-B65E-F6F98FBE418C}" type="presParOf" srcId="{9CD8FE67-2064-421B-BE63-56A2CE7D980B}" destId="{A3B67587-2B9C-46E7-9AFD-4275C230AE30}" srcOrd="0" destOrd="0" presId="urn:microsoft.com/office/officeart/2018/2/layout/IconLabelList"/>
    <dgm:cxn modelId="{E4B2CDA3-02B2-4309-A81E-C7F3AF18785A}" type="presParOf" srcId="{A3B67587-2B9C-46E7-9AFD-4275C230AE30}" destId="{52B3ECC4-6CB2-4D01-8022-E3FB80377EDF}" srcOrd="0" destOrd="0" presId="urn:microsoft.com/office/officeart/2018/2/layout/IconLabelList"/>
    <dgm:cxn modelId="{968CFF67-ACFF-4763-9C2F-AD81C8593A19}" type="presParOf" srcId="{A3B67587-2B9C-46E7-9AFD-4275C230AE30}" destId="{52BA0557-0528-4200-9B8B-DAA319AE171F}" srcOrd="1" destOrd="0" presId="urn:microsoft.com/office/officeart/2018/2/layout/IconLabelList"/>
    <dgm:cxn modelId="{C256D346-6592-4FC9-98A0-77AE7A3D1A08}" type="presParOf" srcId="{A3B67587-2B9C-46E7-9AFD-4275C230AE30}" destId="{5CB96252-5727-4029-8958-EF430ADD30D3}" srcOrd="2" destOrd="0" presId="urn:microsoft.com/office/officeart/2018/2/layout/IconLabelList"/>
    <dgm:cxn modelId="{D7331A70-077C-42C4-B90B-9E2357B4221B}" type="presParOf" srcId="{9CD8FE67-2064-421B-BE63-56A2CE7D980B}" destId="{FE205E08-E9F1-4142-AC9D-9BED2CA79A33}" srcOrd="1" destOrd="0" presId="urn:microsoft.com/office/officeart/2018/2/layout/IconLabelList"/>
    <dgm:cxn modelId="{B56B2C78-3304-408C-8BA8-16EDBA4968EB}" type="presParOf" srcId="{9CD8FE67-2064-421B-BE63-56A2CE7D980B}" destId="{8C73B9C0-4823-4C79-AFB6-E4D9B4B3B8D6}" srcOrd="2" destOrd="0" presId="urn:microsoft.com/office/officeart/2018/2/layout/IconLabelList"/>
    <dgm:cxn modelId="{D040CDE1-BDC2-4DA2-A265-6987838B52F1}" type="presParOf" srcId="{8C73B9C0-4823-4C79-AFB6-E4D9B4B3B8D6}" destId="{4B42B7F5-2393-4639-B6F1-7493DE8BDEB6}" srcOrd="0" destOrd="0" presId="urn:microsoft.com/office/officeart/2018/2/layout/IconLabelList"/>
    <dgm:cxn modelId="{14E8577C-9C9B-46E1-8001-30AE226A9B29}" type="presParOf" srcId="{8C73B9C0-4823-4C79-AFB6-E4D9B4B3B8D6}" destId="{BD327D19-D609-4FB2-820C-BCAFF04CD445}" srcOrd="1" destOrd="0" presId="urn:microsoft.com/office/officeart/2018/2/layout/IconLabelList"/>
    <dgm:cxn modelId="{93C1125C-8320-49A5-BDEE-96D97AB5CA2F}" type="presParOf" srcId="{8C73B9C0-4823-4C79-AFB6-E4D9B4B3B8D6}" destId="{A4F71BB3-C802-4C71-8763-8B44DC7EDA4F}" srcOrd="2" destOrd="0" presId="urn:microsoft.com/office/officeart/2018/2/layout/IconLabelList"/>
    <dgm:cxn modelId="{F94A6BDA-D91E-4AB2-B6EC-E21B8BEC6FFE}" type="presParOf" srcId="{9CD8FE67-2064-421B-BE63-56A2CE7D980B}" destId="{E9E127AB-76AF-441C-816C-97665FA814D5}" srcOrd="3" destOrd="0" presId="urn:microsoft.com/office/officeart/2018/2/layout/IconLabelList"/>
    <dgm:cxn modelId="{E85A3897-761F-49FB-A0AD-E62AB30CF47D}" type="presParOf" srcId="{9CD8FE67-2064-421B-BE63-56A2CE7D980B}" destId="{8A8F91FF-BF71-455D-AD57-6F6D2759F200}" srcOrd="4" destOrd="0" presId="urn:microsoft.com/office/officeart/2018/2/layout/IconLabelList"/>
    <dgm:cxn modelId="{2F72FA30-9609-48AD-B713-6C6BCC950C9D}" type="presParOf" srcId="{8A8F91FF-BF71-455D-AD57-6F6D2759F200}" destId="{7BA52725-8BFE-4921-8E76-471EC056A515}" srcOrd="0" destOrd="0" presId="urn:microsoft.com/office/officeart/2018/2/layout/IconLabelList"/>
    <dgm:cxn modelId="{64498EAD-8E9A-48AE-87C0-3807CD1363AE}" type="presParOf" srcId="{8A8F91FF-BF71-455D-AD57-6F6D2759F200}" destId="{A8F0F8FD-113C-4DF6-B866-04DFC118DD06}" srcOrd="1" destOrd="0" presId="urn:microsoft.com/office/officeart/2018/2/layout/IconLabelList"/>
    <dgm:cxn modelId="{B1C05B59-6A8D-4860-8CCF-3EE2D473C34B}" type="presParOf" srcId="{8A8F91FF-BF71-455D-AD57-6F6D2759F200}" destId="{BD3085BD-794D-4133-9A4F-CD8232B1E676}" srcOrd="2" destOrd="0" presId="urn:microsoft.com/office/officeart/2018/2/layout/IconLabelList"/>
    <dgm:cxn modelId="{D4C7AEBB-6E8B-4DF4-9D5C-40CE4DC4E162}" type="presParOf" srcId="{9CD8FE67-2064-421B-BE63-56A2CE7D980B}" destId="{1D6708D9-273D-4368-9500-8B70CE973FF8}" srcOrd="5" destOrd="0" presId="urn:microsoft.com/office/officeart/2018/2/layout/IconLabelList"/>
    <dgm:cxn modelId="{015D017D-89A0-439F-A9BF-73EA31A86851}" type="presParOf" srcId="{9CD8FE67-2064-421B-BE63-56A2CE7D980B}" destId="{95544C82-BB38-484F-8222-8B6D486339FD}" srcOrd="6" destOrd="0" presId="urn:microsoft.com/office/officeart/2018/2/layout/IconLabelList"/>
    <dgm:cxn modelId="{9DAE6533-F121-443D-8D2E-1788F90C23D8}" type="presParOf" srcId="{95544C82-BB38-484F-8222-8B6D486339FD}" destId="{FFD87D22-17B8-463B-9BAD-806C77E13D9F}" srcOrd="0" destOrd="0" presId="urn:microsoft.com/office/officeart/2018/2/layout/IconLabelList"/>
    <dgm:cxn modelId="{82A1BF87-B90B-4E09-8F24-322F6C1BBBEB}" type="presParOf" srcId="{95544C82-BB38-484F-8222-8B6D486339FD}" destId="{59ED2E23-4A30-4AF0-8DAC-15F72E48790F}" srcOrd="1" destOrd="0" presId="urn:microsoft.com/office/officeart/2018/2/layout/IconLabelList"/>
    <dgm:cxn modelId="{F6C01E24-DB04-469C-B8EB-26776D648E4F}" type="presParOf" srcId="{95544C82-BB38-484F-8222-8B6D486339FD}" destId="{B79E3ADB-73F3-4C58-B8F5-CE5E01A687D0}" srcOrd="2" destOrd="0" presId="urn:microsoft.com/office/officeart/2018/2/layout/IconLabelList"/>
    <dgm:cxn modelId="{E8E06193-A1DB-4A64-AC0C-1836B0D900A2}" type="presParOf" srcId="{9CD8FE67-2064-421B-BE63-56A2CE7D980B}" destId="{FDAF313F-661F-4033-BD6A-997880A154A7}" srcOrd="7" destOrd="0" presId="urn:microsoft.com/office/officeart/2018/2/layout/IconLabelList"/>
    <dgm:cxn modelId="{5E895EE7-2809-4766-9698-7BEB3339F895}" type="presParOf" srcId="{9CD8FE67-2064-421B-BE63-56A2CE7D980B}" destId="{694C545A-B9AD-4577-8054-76573D01FBF9}" srcOrd="8" destOrd="0" presId="urn:microsoft.com/office/officeart/2018/2/layout/IconLabelList"/>
    <dgm:cxn modelId="{B609DC72-C54A-437F-9268-710E9FB9EB32}" type="presParOf" srcId="{694C545A-B9AD-4577-8054-76573D01FBF9}" destId="{0781AACE-73AC-4225-BE36-C2B6A3A1F8AC}" srcOrd="0" destOrd="0" presId="urn:microsoft.com/office/officeart/2018/2/layout/IconLabelList"/>
    <dgm:cxn modelId="{F1299C81-DD59-4E8C-A45E-480D90327879}" type="presParOf" srcId="{694C545A-B9AD-4577-8054-76573D01FBF9}" destId="{0F0DBED4-EA0F-4DC7-90E3-789A8450B8EB}" srcOrd="1" destOrd="0" presId="urn:microsoft.com/office/officeart/2018/2/layout/IconLabelList"/>
    <dgm:cxn modelId="{D3DD4068-DB40-47F2-8646-10EDE30FF4FD}" type="presParOf" srcId="{694C545A-B9AD-4577-8054-76573D01FBF9}" destId="{336DF6AE-4016-450C-A6E2-5D97FF6012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B3ECC4-6CB2-4D01-8022-E3FB80377EDF}">
      <dsp:nvSpPr>
        <dsp:cNvPr id="0" name=""/>
        <dsp:cNvSpPr/>
      </dsp:nvSpPr>
      <dsp:spPr>
        <a:xfrm>
          <a:off x="468280" y="633620"/>
          <a:ext cx="758583" cy="7585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96252-5727-4029-8958-EF430ADD30D3}">
      <dsp:nvSpPr>
        <dsp:cNvPr id="0" name=""/>
        <dsp:cNvSpPr/>
      </dsp:nvSpPr>
      <dsp:spPr>
        <a:xfrm>
          <a:off x="4701" y="1816263"/>
          <a:ext cx="1685742" cy="1643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Para mí, la investigación de operaciones es fundamental porque nos ayuda a tomar mejores decisiones usando métodos analíticos. Y para eso, necesitamos herramientas que nos hagan la vida más fácil al modelar y analizar situaciones complejas. Por eso, GeoGebra, PomQM y RStudio son indispensables.</a:t>
          </a:r>
          <a:endParaRPr lang="en-US" sz="1100" kern="1200"/>
        </a:p>
      </dsp:txBody>
      <dsp:txXfrm>
        <a:off x="4701" y="1816263"/>
        <a:ext cx="1685742" cy="1643598"/>
      </dsp:txXfrm>
    </dsp:sp>
    <dsp:sp modelId="{4B42B7F5-2393-4639-B6F1-7493DE8BDEB6}">
      <dsp:nvSpPr>
        <dsp:cNvPr id="0" name=""/>
        <dsp:cNvSpPr/>
      </dsp:nvSpPr>
      <dsp:spPr>
        <a:xfrm>
          <a:off x="2449027" y="633620"/>
          <a:ext cx="758583" cy="7585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71BB3-C802-4C71-8763-8B44DC7EDA4F}">
      <dsp:nvSpPr>
        <dsp:cNvPr id="0" name=""/>
        <dsp:cNvSpPr/>
      </dsp:nvSpPr>
      <dsp:spPr>
        <a:xfrm>
          <a:off x="1985448" y="1816263"/>
          <a:ext cx="1685742" cy="1643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GeoGebra: Me permite ver y entender las relaciones matemáticas, lo cual es súper útil para los modelos que usamos en investigación de operaciones, como la programación lineal.</a:t>
          </a:r>
          <a:endParaRPr lang="en-US" sz="1100" kern="1200"/>
        </a:p>
      </dsp:txBody>
      <dsp:txXfrm>
        <a:off x="1985448" y="1816263"/>
        <a:ext cx="1685742" cy="1643598"/>
      </dsp:txXfrm>
    </dsp:sp>
    <dsp:sp modelId="{7BA52725-8BFE-4921-8E76-471EC056A515}">
      <dsp:nvSpPr>
        <dsp:cNvPr id="0" name=""/>
        <dsp:cNvSpPr/>
      </dsp:nvSpPr>
      <dsp:spPr>
        <a:xfrm>
          <a:off x="4429774" y="633620"/>
          <a:ext cx="758583" cy="7585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3085BD-794D-4133-9A4F-CD8232B1E676}">
      <dsp:nvSpPr>
        <dsp:cNvPr id="0" name=""/>
        <dsp:cNvSpPr/>
      </dsp:nvSpPr>
      <dsp:spPr>
        <a:xfrm>
          <a:off x="3966195" y="1816263"/>
          <a:ext cx="1685742" cy="1643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PomQM: Está diseñado justo para los problemas que enfrentamos en la materia: inventarios, planeación de producción, colas, etc. Con él, aplicar la teoría a casos reales es mucho más rápido.</a:t>
          </a:r>
          <a:endParaRPr lang="en-US" sz="1100" kern="1200"/>
        </a:p>
      </dsp:txBody>
      <dsp:txXfrm>
        <a:off x="3966195" y="1816263"/>
        <a:ext cx="1685742" cy="1643598"/>
      </dsp:txXfrm>
    </dsp:sp>
    <dsp:sp modelId="{FFD87D22-17B8-463B-9BAD-806C77E13D9F}">
      <dsp:nvSpPr>
        <dsp:cNvPr id="0" name=""/>
        <dsp:cNvSpPr/>
      </dsp:nvSpPr>
      <dsp:spPr>
        <a:xfrm>
          <a:off x="6410521" y="633620"/>
          <a:ext cx="758583" cy="7585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E3ADB-73F3-4C58-B8F5-CE5E01A687D0}">
      <dsp:nvSpPr>
        <dsp:cNvPr id="0" name=""/>
        <dsp:cNvSpPr/>
      </dsp:nvSpPr>
      <dsp:spPr>
        <a:xfrm>
          <a:off x="5946942" y="1816263"/>
          <a:ext cx="1685742" cy="1643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RStudio y R:Son mi plataforma para el análisis estadístico, crear modelos predictivos y visualizar datos. Esto es crucial para interpretar los resultados de mis modelos, ver qué pasa si cambio algo y comunicar mis hallazgos de forma clara.</a:t>
          </a:r>
          <a:endParaRPr lang="en-US" sz="1100" kern="1200"/>
        </a:p>
      </dsp:txBody>
      <dsp:txXfrm>
        <a:off x="5946942" y="1816263"/>
        <a:ext cx="1685742" cy="1643598"/>
      </dsp:txXfrm>
    </dsp:sp>
    <dsp:sp modelId="{0781AACE-73AC-4225-BE36-C2B6A3A1F8AC}">
      <dsp:nvSpPr>
        <dsp:cNvPr id="0" name=""/>
        <dsp:cNvSpPr/>
      </dsp:nvSpPr>
      <dsp:spPr>
        <a:xfrm>
          <a:off x="8391268" y="633620"/>
          <a:ext cx="758583" cy="7585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DF6AE-4016-450C-A6E2-5D97FF60127C}">
      <dsp:nvSpPr>
        <dsp:cNvPr id="0" name=""/>
        <dsp:cNvSpPr/>
      </dsp:nvSpPr>
      <dsp:spPr>
        <a:xfrm>
          <a:off x="7927689" y="1816263"/>
          <a:ext cx="1685742" cy="1643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/>
            <a:t>Instalar y configurar bien estas herramientas es el primer paso para aprovecharlas al máximo. Con este reporte, quiero que sea sencillo para cualquiera que, como yo, quiera mejorar sus habilidades para analizar y resolver problemas en investigación de operaciones.</a:t>
          </a:r>
          <a:endParaRPr lang="en-US" sz="1100" kern="1200"/>
        </a:p>
      </dsp:txBody>
      <dsp:txXfrm>
        <a:off x="7927689" y="1816263"/>
        <a:ext cx="1685742" cy="16435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1706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6707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1320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052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5998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6529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0874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936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1163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87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1156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7423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87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84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957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8677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9777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/rstudio-desktop/" TargetMode="External"/><Relationship Id="rId2" Type="http://schemas.openxmlformats.org/officeDocument/2006/relationships/hyperlink" Target="https://www.geogebra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-project.org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056EE623-CA01-2B3E-44B5-EF18319920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102" y="1380332"/>
            <a:ext cx="8791575" cy="5183754"/>
          </a:xfrm>
        </p:spPr>
        <p:txBody>
          <a:bodyPr>
            <a:normAutofit/>
          </a:bodyPr>
          <a:lstStyle/>
          <a:p>
            <a:pPr algn="ctr"/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Instituto tecnológico de frontera Comalapa</a:t>
            </a:r>
          </a:p>
          <a:p>
            <a:pPr algn="ctr"/>
            <a:endParaRPr lang="es-MX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Materia: investigación de operaciones</a:t>
            </a:r>
          </a:p>
          <a:p>
            <a:pPr algn="ctr"/>
            <a:endParaRPr lang="es-MX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Tarea: reportes de instalación</a:t>
            </a:r>
          </a:p>
          <a:p>
            <a:pPr algn="ctr"/>
            <a:endParaRPr lang="es-MX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Alumno: Isaias </a:t>
            </a:r>
            <a:r>
              <a:rPr lang="es-MX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salathiel</a:t>
            </a:r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lopez torres.</a:t>
            </a:r>
          </a:p>
          <a:p>
            <a:pPr algn="ctr"/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Ing. Sistemas computacionales</a:t>
            </a:r>
          </a:p>
          <a:p>
            <a:pPr algn="ctr"/>
            <a:r>
              <a:rPr lang="es-MX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Nc</a:t>
            </a:r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241260085</a:t>
            </a:r>
          </a:p>
          <a:p>
            <a:pPr algn="ctr"/>
            <a:endParaRPr lang="es-MX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Docente: ing. Francisco Javier mingo </a:t>
            </a:r>
            <a:r>
              <a:rPr lang="es-MX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velazquez</a:t>
            </a:r>
            <a:endParaRPr lang="es-MX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MX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Frontera Comalapa Chiapas, a 05 de septiembre del 2025</a:t>
            </a:r>
          </a:p>
        </p:txBody>
      </p:sp>
      <p:pic>
        <p:nvPicPr>
          <p:cNvPr id="1027" name="Imagen 6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EF84F87E-34E3-D3BF-BA56-16FFA245C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00" y="144469"/>
            <a:ext cx="3743968" cy="77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n 1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A5599488-B291-6F9F-7235-65DBC80B8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849" y="144469"/>
            <a:ext cx="2146073" cy="70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B20820DE-AEDA-ACB0-67C2-D76C1BE9F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086" y="152731"/>
            <a:ext cx="1758699" cy="76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691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591E03-6090-8AE1-38AB-BE758EC9D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Nos muestra la ruta a donde se va a instalar y le damos next</a:t>
            </a:r>
          </a:p>
        </p:txBody>
      </p:sp>
      <p:pic>
        <p:nvPicPr>
          <p:cNvPr id="5" name="Imagen 4" descr="Interfaz de usuario gráfica, Aplicación, Word&#10;&#10;El contenido generado por IA puede ser incorrecto.">
            <a:extLst>
              <a:ext uri="{FF2B5EF4-FFF2-40B4-BE49-F238E27FC236}">
                <a16:creationId xmlns:a16="http://schemas.microsoft.com/office/drawing/2014/main" id="{33606264-29D5-9950-57F4-C23B51BAF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683" y="1344761"/>
            <a:ext cx="6453352" cy="3630010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10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638593-AB58-E77E-22C1-42E5720E3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Nos saldrá este ventana a la cual le diremos que si, le damos </a:t>
            </a:r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empezara a instalar .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013D5D37-0B05-24ED-F03E-204A45DC6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96" y="1267610"/>
            <a:ext cx="6422166" cy="3805133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5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EB1A68-F493-2872-DBDE-453215921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Y nos dira que ya quedo después de que termine de instalar:</a:t>
            </a:r>
          </a:p>
        </p:txBody>
      </p:sp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3AE8BD66-D699-5681-3015-F81375BD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06" y="1982388"/>
            <a:ext cx="6432556" cy="3618312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8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B39AC6-767F-A0A3-9AE5-40893353F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Luego abrimos la aplicacio  y  nos quedaría de esta manera</a:t>
            </a:r>
          </a:p>
        </p:txBody>
      </p:sp>
      <p:pic>
        <p:nvPicPr>
          <p:cNvPr id="5" name="Imagen 4" descr="Interfaz de usuario gráfica, Aplicación, Word&#10;&#10;El contenido generado por IA puede ser incorrecto.">
            <a:extLst>
              <a:ext uri="{FF2B5EF4-FFF2-40B4-BE49-F238E27FC236}">
                <a16:creationId xmlns:a16="http://schemas.microsoft.com/office/drawing/2014/main" id="{2E0AF9C6-2FE3-6C10-F394-016D55992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271" y="1988816"/>
            <a:ext cx="6449791" cy="3611883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261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081B54-C8C6-AAFF-AF9F-3E406D7AC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INSTALACION RSTUDIO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CE39FF-4B70-C057-DFBA-25D653299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Vamos a nuestros archivos buscamos la app y le damos doble </a:t>
            </a:r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instalar y le picamos en siguiente:</a:t>
            </a:r>
          </a:p>
        </p:txBody>
      </p:sp>
      <p:pic>
        <p:nvPicPr>
          <p:cNvPr id="5" name="Imagen 4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767CF7F2-BE67-5A40-EF52-E35C7531E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66" y="1506073"/>
            <a:ext cx="6534245" cy="3708184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618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A3998B-09F3-053A-9F85-7B75A0586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Luego nos mostrara la ruta de instalación y le damos click donde dice “instalar” para comenzar a instalar:</a:t>
            </a:r>
          </a:p>
        </p:txBody>
      </p:sp>
      <p:pic>
        <p:nvPicPr>
          <p:cNvPr id="5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424E2B8C-8052-32A8-50C1-3F91E7E7C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06" y="1982388"/>
            <a:ext cx="6432556" cy="3618312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747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C48CBE-689E-10A6-5F32-892D96569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Esperamos a que instale todo:</a:t>
            </a:r>
          </a:p>
        </p:txBody>
      </p:sp>
      <p:pic>
        <p:nvPicPr>
          <p:cNvPr id="5" name="Imagen 4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6D891CAF-D2BE-EECA-D58F-FCBBFBE12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88" y="1975958"/>
            <a:ext cx="6415474" cy="3624741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53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618C94-3B0E-078D-069B-7A4C5B15F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Y listo, ya quedo instalado.</a:t>
            </a:r>
          </a:p>
        </p:txBody>
      </p:sp>
      <p:pic>
        <p:nvPicPr>
          <p:cNvPr id="5" name="Imagen 4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75EEF770-D5EB-CE7B-237E-1E35F883E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17" y="1982388"/>
            <a:ext cx="6432556" cy="3618312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83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221FAB-09CC-52CC-7357-F9FCC1209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Luego abrimos la aplicación y nos aparecerá esto, solo le damos a “ok” y listo.</a:t>
            </a:r>
          </a:p>
        </p:txBody>
      </p:sp>
      <p:pic>
        <p:nvPicPr>
          <p:cNvPr id="5" name="Imagen 4" descr="Imagen de la pantalla de un computador&#10;&#10;El contenido generado por IA puede ser incorrecto.">
            <a:extLst>
              <a:ext uri="{FF2B5EF4-FFF2-40B4-BE49-F238E27FC236}">
                <a16:creationId xmlns:a16="http://schemas.microsoft.com/office/drawing/2014/main" id="{1ECF2D6A-B35D-3E81-6BC8-9CD7775CC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17" y="1982388"/>
            <a:ext cx="6432556" cy="3618312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13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95101F-F425-CD1A-8BAE-BD20FD537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Nos quedaría de esta forma:</a:t>
            </a:r>
          </a:p>
        </p:txBody>
      </p:sp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C58F811F-14C9-C9A5-4C43-92FC58BCD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06" y="1982388"/>
            <a:ext cx="6432556" cy="3618312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8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5CE26-28A3-9EDF-EC2B-7A416CDBA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s-MX"/>
              <a:t>INTRODUCCION</a:t>
            </a:r>
            <a:endParaRPr lang="es-MX" dirty="0"/>
          </a:p>
        </p:txBody>
      </p:sp>
      <p:pic>
        <p:nvPicPr>
          <p:cNvPr id="30" name="Graphic 6" descr="Estadísticas">
            <a:extLst>
              <a:ext uri="{FF2B5EF4-FFF2-40B4-BE49-F238E27FC236}">
                <a16:creationId xmlns:a16="http://schemas.microsoft.com/office/drawing/2014/main" id="{18100573-F75E-81FF-A2A4-C9D2C8064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474" y="2159331"/>
            <a:ext cx="2915973" cy="2915973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EABA95-7744-473B-D50F-F29116C70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160" y="2160589"/>
            <a:ext cx="52078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1700"/>
              <a:t>En este reporte, les voy a mostrar cómo instalar tres herramientas súper útiles para el análisis de datos y la investigación de operaciones: GeoGebra, </a:t>
            </a:r>
            <a:r>
              <a:rPr lang="es-ES" sz="1700" err="1"/>
              <a:t>PomQM</a:t>
            </a:r>
            <a:r>
              <a:rPr lang="es-ES" sz="1700"/>
              <a:t> y </a:t>
            </a:r>
            <a:r>
              <a:rPr lang="es-ES" sz="1700" err="1"/>
              <a:t>RStudio</a:t>
            </a:r>
            <a:r>
              <a:rPr lang="es-ES" sz="1700"/>
              <a:t>. Hoy en día, saber manejar datos es clave, y estas apps nos ayudan un montón. GeoGebra es genial para entender mates de forma visual, desde geometría hasta cálculo. </a:t>
            </a:r>
            <a:r>
              <a:rPr lang="es-ES" sz="1700" err="1"/>
              <a:t>PomQM</a:t>
            </a:r>
            <a:r>
              <a:rPr lang="es-ES" sz="1700"/>
              <a:t> es mi aliado para resolver problemas de optimización y tomar decisiones en proyectos. Y </a:t>
            </a:r>
            <a:r>
              <a:rPr lang="es-ES" sz="1700" err="1"/>
              <a:t>RStudio</a:t>
            </a:r>
            <a:r>
              <a:rPr lang="es-ES" sz="1700"/>
              <a:t>, con el lenguaje R, es una potencia para el análisis estadístico y hacer gráficos. La idea es que este documento les sirva de guía para que puedan instalarlas sin problema y usarlas en sus trabajos y estudios.</a:t>
            </a:r>
            <a:endParaRPr lang="es-MX" sz="1700"/>
          </a:p>
        </p:txBody>
      </p:sp>
    </p:spTree>
    <p:extLst>
      <p:ext uri="{BB962C8B-B14F-4D97-AF65-F5344CB8AC3E}">
        <p14:creationId xmlns:p14="http://schemas.microsoft.com/office/powerpoint/2010/main" val="119865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B3319B1C-BDC8-97F3-1C3D-CD28D2833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s-MX"/>
              <a:t>CONCLUSION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9391D3-7D0B-294C-EFDC-0DEF2AAE0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ES"/>
              <a:t>Instalar GeoGebra, PomQM y RStudio fue un éxito y ahora tengo un arsenal de herramientas súper potentes y versátiles para mis tareas de investigación de operaciones y análisis de datos. GeoGebra me ayuda a visualizar conceptos matemáticos, PomQM me resuelve problemas de optimización y RStudio, con R, me permite hacer análisis estadísticos y gráficos complejos. Para mí, dominar estas herramientas es clave si quiero destacar en mi carrera, ya sea en ingeniería, administración o ciencia de datos. Haberlas instalado correctamente significa que ya están listas para mis proyectos, lo que me va a ayudar un montón a analizar y tomar mejores decisiones.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5534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BE60E-9BD6-FDDE-C5D9-7BA6A64B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FUENTES DE INFORMACION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041CA1-1BA1-26D9-7E5C-5B6BDB8F8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/>
              <a:t>GeoGebra:[https://www.geogebra.org/](</a:t>
            </a:r>
            <a:r>
              <a:rPr lang="es-ES" dirty="0">
                <a:hlinkClick r:id="rId2"/>
              </a:rPr>
              <a:t>https://www.geogebra.org/</a:t>
            </a:r>
            <a:r>
              <a:rPr lang="es-ES" dirty="0"/>
              <a:t>) (De aquí lo descargué y saqué </a:t>
            </a:r>
            <a:r>
              <a:rPr lang="es-ES" dirty="0" err="1"/>
              <a:t>info</a:t>
            </a:r>
            <a:r>
              <a:rPr lang="es-ES" dirty="0"/>
              <a:t>)</a:t>
            </a:r>
          </a:p>
          <a:p>
            <a:pPr algn="just"/>
            <a:r>
              <a:rPr lang="es-ES" dirty="0" err="1"/>
              <a:t>PomQM</a:t>
            </a:r>
            <a:r>
              <a:rPr lang="es-ES" dirty="0"/>
              <a:t> (QM </a:t>
            </a:r>
            <a:r>
              <a:rPr lang="es-ES" dirty="0" err="1"/>
              <a:t>for</a:t>
            </a:r>
            <a:r>
              <a:rPr lang="es-ES" dirty="0"/>
              <a:t> Windows):Sé que este software está relacionado con el libro "</a:t>
            </a:r>
            <a:r>
              <a:rPr lang="es-ES" dirty="0" err="1"/>
              <a:t>Introduction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Management </a:t>
            </a:r>
            <a:r>
              <a:rPr lang="es-ES" dirty="0" err="1"/>
              <a:t>Science</a:t>
            </a:r>
            <a:r>
              <a:rPr lang="es-ES" dirty="0"/>
              <a:t>" de Howard J. Weiss. La descarga y el soporte suelen venir con la editorial Pearson.</a:t>
            </a:r>
          </a:p>
          <a:p>
            <a:pPr algn="just"/>
            <a:r>
              <a:rPr lang="es-ES" dirty="0" err="1"/>
              <a:t>RStudio</a:t>
            </a:r>
            <a:r>
              <a:rPr lang="es-ES" dirty="0"/>
              <a:t>:[https://posit.co/download/rstudiodesktop/](</a:t>
            </a:r>
            <a:r>
              <a:rPr lang="es-ES" dirty="0">
                <a:hlinkClick r:id="rId3"/>
              </a:rPr>
              <a:t>https://posit.co/download/rstudio-desktop/</a:t>
            </a:r>
            <a:r>
              <a:rPr lang="es-ES" dirty="0"/>
              <a:t>) (El sitio oficial de donde lo bajé)</a:t>
            </a:r>
          </a:p>
          <a:p>
            <a:pPr algn="just"/>
            <a:r>
              <a:rPr lang="es-ES" dirty="0"/>
              <a:t>R:[https://www.r-project.org/](</a:t>
            </a:r>
            <a:r>
              <a:rPr lang="es-ES" dirty="0">
                <a:hlinkClick r:id="rId4"/>
              </a:rPr>
              <a:t>https://www.r-project.org/</a:t>
            </a:r>
            <a:r>
              <a:rPr lang="es-ES" dirty="0"/>
              <a:t>) (De aquí descargué el lenguaje R)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08866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tas adhesivas en una pared">
            <a:extLst>
              <a:ext uri="{FF2B5EF4-FFF2-40B4-BE49-F238E27FC236}">
                <a16:creationId xmlns:a16="http://schemas.microsoft.com/office/drawing/2014/main" id="{8821F3EE-9E9F-16A1-683A-735D819FC2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82" r="9846" b="1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B432DC5-9F73-2B8D-FAA1-D412CC79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MX" sz="2800"/>
              <a:t>SI LO PUEDES IMAGINAR, LO PUEDES PROGRAMAR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F46499-B7E1-BEA9-FF5B-758D5767C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s-MX" dirty="0"/>
              <a:t>Fue todo por este reporte de como instalar GeoGebra, </a:t>
            </a:r>
            <a:r>
              <a:rPr lang="es-MX" dirty="0" err="1"/>
              <a:t>PomQM</a:t>
            </a:r>
            <a:r>
              <a:rPr lang="es-MX" dirty="0"/>
              <a:t> y </a:t>
            </a:r>
            <a:r>
              <a:rPr lang="es-MX" dirty="0" err="1"/>
              <a:t>Rstudio</a:t>
            </a:r>
            <a:r>
              <a:rPr lang="es-MX" dirty="0"/>
              <a:t>.</a:t>
            </a:r>
          </a:p>
          <a:p>
            <a:pPr marL="0" indent="0">
              <a:buNone/>
            </a:pPr>
            <a:r>
              <a:rPr lang="es-MX" dirty="0"/>
              <a:t>	gracias </a:t>
            </a:r>
            <a:r>
              <a:rPr lang="es-MX" dirty="0">
                <a:sym typeface="Wingdings" panose="05000000000000000000" pitchFamily="2" charset="2"/>
              </a:rPr>
              <a:t></a:t>
            </a:r>
            <a:endParaRPr lang="es-MX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712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C7C95F-6324-DB65-9621-00B24D9B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s-MX"/>
              <a:t>JUSTIFICACION</a:t>
            </a:r>
            <a:endParaRPr lang="es-MX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1EDD132-B472-0B1B-467A-CBFB8144A1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508450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3116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3EC81A-8F06-606D-2F33-CDDE52E45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INSTALACION GEOGEBRA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3B32BB-6018-96B2-CCBA-01F95333A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Como primer paso vamos a nuestros archivos y seleccionamos el instalador</a:t>
            </a:r>
          </a:p>
        </p:txBody>
      </p:sp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795D30AC-6155-B82E-A612-BD13B14B0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94" y="2019075"/>
            <a:ext cx="6367334" cy="407692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02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3138BF-EA86-E677-AE6E-38F9CAAEE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2. Luego damos doble click y dejamos instalar: </a:t>
            </a:r>
          </a:p>
        </p:txBody>
      </p:sp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DAC6AD07-6715-C43C-A785-FC74DBFB5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100" y="1790391"/>
            <a:ext cx="6445276" cy="3641579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94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ACA58C-2AAE-BEA0-7FC0-C38A5E1CB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3. Y listo, así queda instalado:</a:t>
            </a:r>
          </a:p>
        </p:txBody>
      </p:sp>
      <p:pic>
        <p:nvPicPr>
          <p:cNvPr id="5" name="Imagen 4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BBD375AF-CABC-61DE-2D06-5C36CFFE2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1809935"/>
            <a:ext cx="6497235" cy="3654694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70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5F5764-8236-3544-D216-E4C3274F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INSTALACION POMQM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B9B171-D4F7-DA91-62AC-3BEA8702A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1. 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a nuestros archivos y seleccionamos el instalador de </a:t>
            </a:r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PomQm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le damos doble </a:t>
            </a:r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nos saldrá este ventana, le daremos “Next”: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5" name="Imagen 4" descr="Interfaz de usuario gráfica, Texto, Aplicación, Word&#10;&#10;El contenido generado por IA puede ser incorrecto.">
            <a:extLst>
              <a:ext uri="{FF2B5EF4-FFF2-40B4-BE49-F238E27FC236}">
                <a16:creationId xmlns:a16="http://schemas.microsoft.com/office/drawing/2014/main" id="{0ED631E1-A83F-0764-52D1-A166AB57B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667" y="2019074"/>
            <a:ext cx="6367335" cy="358162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8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7BE91C-4973-9B5D-5D12-B00C89EE3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Después nos saldrá otra ventana a la cual le pondremos la información que nos solicita, como se muestra en la imagen, luego le daremos </a:t>
            </a:r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5" name="Imagen 4" descr="Interfaz de usuario gráfica, Aplicación, Word&#10;&#10;El contenido generado por IA puede ser incorrecto.">
            <a:extLst>
              <a:ext uri="{FF2B5EF4-FFF2-40B4-BE49-F238E27FC236}">
                <a16:creationId xmlns:a16="http://schemas.microsoft.com/office/drawing/2014/main" id="{65EA1433-3270-549A-19EC-8B5E30670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363" y="1982387"/>
            <a:ext cx="6577699" cy="369995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37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93D359-E04D-0320-464F-AAC494E94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 damos </a:t>
            </a:r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hasta que salga esta ventana y </a:t>
            </a:r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seleecionamos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 primero y volvemos a darle </a:t>
            </a:r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Interfaz de usuario gráfica, Aplicación, Word&#10;&#10;El contenido generado por IA puede ser incorrecto.">
            <a:extLst>
              <a:ext uri="{FF2B5EF4-FFF2-40B4-BE49-F238E27FC236}">
                <a16:creationId xmlns:a16="http://schemas.microsoft.com/office/drawing/2014/main" id="{7C2A4212-AD87-296E-DD8C-6B85E7CF6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06" y="1982388"/>
            <a:ext cx="6432556" cy="3618312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6052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1418</TotalTime>
  <Words>917</Words>
  <Application>Microsoft Office PowerPoint</Application>
  <PresentationFormat>Panorámica</PresentationFormat>
  <Paragraphs>50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Trebuchet MS</vt:lpstr>
      <vt:lpstr>Wingdings</vt:lpstr>
      <vt:lpstr>Wingdings 3</vt:lpstr>
      <vt:lpstr>Faceta</vt:lpstr>
      <vt:lpstr>Presentación de PowerPoint</vt:lpstr>
      <vt:lpstr>INTRODUCCION</vt:lpstr>
      <vt:lpstr>JUSTIFICACION</vt:lpstr>
      <vt:lpstr>INSTALACION GEOGEBRA</vt:lpstr>
      <vt:lpstr>Presentación de PowerPoint</vt:lpstr>
      <vt:lpstr>Presentación de PowerPoint</vt:lpstr>
      <vt:lpstr>INSTALACION POMQM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INSTALACION RSTUDIO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</vt:lpstr>
      <vt:lpstr>FUENTES DE INFORMACION</vt:lpstr>
      <vt:lpstr>SI LO PUEDES IMAGINAR, LO PUEDES PROGRAMAR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Isaias lopez Torres</dc:creator>
  <cp:lastModifiedBy>Isaias lopez Torres</cp:lastModifiedBy>
  <cp:revision>2</cp:revision>
  <dcterms:created xsi:type="dcterms:W3CDTF">2025-09-20T00:50:00Z</dcterms:created>
  <dcterms:modified xsi:type="dcterms:W3CDTF">2025-09-21T05:45:12Z</dcterms:modified>
</cp:coreProperties>
</file>